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0" r:id="rId2"/>
    <p:sldId id="258"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Lst>
  <p:sldSz cx="9144000" cy="6858000" type="overhead"/>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58"/>
    <p:restoredTop sz="94643"/>
  </p:normalViewPr>
  <p:slideViewPr>
    <p:cSldViewPr snapToGrid="0" snapToObjects="1">
      <p:cViewPr varScale="1">
        <p:scale>
          <a:sx n="115" d="100"/>
          <a:sy n="115" d="100"/>
        </p:scale>
        <p:origin x="150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ED839D1-C119-894E-B099-E524352ACE99}" type="datetimeFigureOut">
              <a:rPr lang="en-US" smtClean="0"/>
              <a:t>2/28/20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5D6B1-86B4-C94A-8E0A-1FC6F4EC37E5}" type="slidenum">
              <a:rPr lang="en-US" smtClean="0"/>
              <a:t>‹#›</a:t>
            </a:fld>
            <a:endParaRPr lang="en-US"/>
          </a:p>
        </p:txBody>
      </p:sp>
    </p:spTree>
    <p:extLst>
      <p:ext uri="{BB962C8B-B14F-4D97-AF65-F5344CB8AC3E}">
        <p14:creationId xmlns:p14="http://schemas.microsoft.com/office/powerpoint/2010/main" val="2480674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ED839D1-C119-894E-B099-E524352ACE99}" type="datetimeFigureOut">
              <a:rPr lang="en-US" smtClean="0"/>
              <a:t>2/28/20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5D6B1-86B4-C94A-8E0A-1FC6F4EC37E5}" type="slidenum">
              <a:rPr lang="en-US" smtClean="0"/>
              <a:t>‹#›</a:t>
            </a:fld>
            <a:endParaRPr lang="en-US"/>
          </a:p>
        </p:txBody>
      </p:sp>
    </p:spTree>
    <p:extLst>
      <p:ext uri="{BB962C8B-B14F-4D97-AF65-F5344CB8AC3E}">
        <p14:creationId xmlns:p14="http://schemas.microsoft.com/office/powerpoint/2010/main" val="1568222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ED839D1-C119-894E-B099-E524352ACE99}" type="datetimeFigureOut">
              <a:rPr lang="en-US" smtClean="0"/>
              <a:t>2/28/20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5D6B1-86B4-C94A-8E0A-1FC6F4EC37E5}" type="slidenum">
              <a:rPr lang="en-US" smtClean="0"/>
              <a:t>‹#›</a:t>
            </a:fld>
            <a:endParaRPr lang="en-US"/>
          </a:p>
        </p:txBody>
      </p:sp>
    </p:spTree>
    <p:extLst>
      <p:ext uri="{BB962C8B-B14F-4D97-AF65-F5344CB8AC3E}">
        <p14:creationId xmlns:p14="http://schemas.microsoft.com/office/powerpoint/2010/main" val="3963354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ED839D1-C119-894E-B099-E524352ACE99}" type="datetimeFigureOut">
              <a:rPr lang="en-US" smtClean="0"/>
              <a:t>2/28/20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5D6B1-86B4-C94A-8E0A-1FC6F4EC37E5}" type="slidenum">
              <a:rPr lang="en-US" smtClean="0"/>
              <a:t>‹#›</a:t>
            </a:fld>
            <a:endParaRPr lang="en-US"/>
          </a:p>
        </p:txBody>
      </p:sp>
    </p:spTree>
    <p:extLst>
      <p:ext uri="{BB962C8B-B14F-4D97-AF65-F5344CB8AC3E}">
        <p14:creationId xmlns:p14="http://schemas.microsoft.com/office/powerpoint/2010/main" val="1854879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ED839D1-C119-894E-B099-E524352ACE99}" type="datetimeFigureOut">
              <a:rPr lang="en-US" smtClean="0"/>
              <a:t>2/28/20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5D6B1-86B4-C94A-8E0A-1FC6F4EC37E5}" type="slidenum">
              <a:rPr lang="en-US" smtClean="0"/>
              <a:t>‹#›</a:t>
            </a:fld>
            <a:endParaRPr lang="en-US"/>
          </a:p>
        </p:txBody>
      </p:sp>
    </p:spTree>
    <p:extLst>
      <p:ext uri="{BB962C8B-B14F-4D97-AF65-F5344CB8AC3E}">
        <p14:creationId xmlns:p14="http://schemas.microsoft.com/office/powerpoint/2010/main" val="1075075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ED839D1-C119-894E-B099-E524352ACE99}" type="datetimeFigureOut">
              <a:rPr lang="en-US" smtClean="0"/>
              <a:t>2/28/20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15D6B1-86B4-C94A-8E0A-1FC6F4EC37E5}" type="slidenum">
              <a:rPr lang="en-US" smtClean="0"/>
              <a:t>‹#›</a:t>
            </a:fld>
            <a:endParaRPr lang="en-US"/>
          </a:p>
        </p:txBody>
      </p:sp>
    </p:spTree>
    <p:extLst>
      <p:ext uri="{BB962C8B-B14F-4D97-AF65-F5344CB8AC3E}">
        <p14:creationId xmlns:p14="http://schemas.microsoft.com/office/powerpoint/2010/main" val="3379377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ED839D1-C119-894E-B099-E524352ACE99}" type="datetimeFigureOut">
              <a:rPr lang="en-US" smtClean="0"/>
              <a:t>2/28/20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15D6B1-86B4-C94A-8E0A-1FC6F4EC37E5}" type="slidenum">
              <a:rPr lang="en-US" smtClean="0"/>
              <a:t>‹#›</a:t>
            </a:fld>
            <a:endParaRPr lang="en-US"/>
          </a:p>
        </p:txBody>
      </p:sp>
    </p:spTree>
    <p:extLst>
      <p:ext uri="{BB962C8B-B14F-4D97-AF65-F5344CB8AC3E}">
        <p14:creationId xmlns:p14="http://schemas.microsoft.com/office/powerpoint/2010/main" val="253446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ED839D1-C119-894E-B099-E524352ACE99}" type="datetimeFigureOut">
              <a:rPr lang="en-US" smtClean="0"/>
              <a:t>2/28/20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15D6B1-86B4-C94A-8E0A-1FC6F4EC37E5}" type="slidenum">
              <a:rPr lang="en-US" smtClean="0"/>
              <a:t>‹#›</a:t>
            </a:fld>
            <a:endParaRPr lang="en-US"/>
          </a:p>
        </p:txBody>
      </p:sp>
    </p:spTree>
    <p:extLst>
      <p:ext uri="{BB962C8B-B14F-4D97-AF65-F5344CB8AC3E}">
        <p14:creationId xmlns:p14="http://schemas.microsoft.com/office/powerpoint/2010/main" val="542795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839D1-C119-894E-B099-E524352ACE99}" type="datetimeFigureOut">
              <a:rPr lang="en-US" smtClean="0"/>
              <a:t>2/28/20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15D6B1-86B4-C94A-8E0A-1FC6F4EC37E5}" type="slidenum">
              <a:rPr lang="en-US" smtClean="0"/>
              <a:t>‹#›</a:t>
            </a:fld>
            <a:endParaRPr lang="en-US"/>
          </a:p>
        </p:txBody>
      </p:sp>
    </p:spTree>
    <p:extLst>
      <p:ext uri="{BB962C8B-B14F-4D97-AF65-F5344CB8AC3E}">
        <p14:creationId xmlns:p14="http://schemas.microsoft.com/office/powerpoint/2010/main" val="3732337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ED839D1-C119-894E-B099-E524352ACE99}" type="datetimeFigureOut">
              <a:rPr lang="en-US" smtClean="0"/>
              <a:t>2/28/20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15D6B1-86B4-C94A-8E0A-1FC6F4EC37E5}" type="slidenum">
              <a:rPr lang="en-US" smtClean="0"/>
              <a:t>‹#›</a:t>
            </a:fld>
            <a:endParaRPr lang="en-US"/>
          </a:p>
        </p:txBody>
      </p:sp>
    </p:spTree>
    <p:extLst>
      <p:ext uri="{BB962C8B-B14F-4D97-AF65-F5344CB8AC3E}">
        <p14:creationId xmlns:p14="http://schemas.microsoft.com/office/powerpoint/2010/main" val="464592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ED839D1-C119-894E-B099-E524352ACE99}" type="datetimeFigureOut">
              <a:rPr lang="en-US" smtClean="0"/>
              <a:t>2/28/20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15D6B1-86B4-C94A-8E0A-1FC6F4EC37E5}" type="slidenum">
              <a:rPr lang="en-US" smtClean="0"/>
              <a:t>‹#›</a:t>
            </a:fld>
            <a:endParaRPr lang="en-US"/>
          </a:p>
        </p:txBody>
      </p:sp>
    </p:spTree>
    <p:extLst>
      <p:ext uri="{BB962C8B-B14F-4D97-AF65-F5344CB8AC3E}">
        <p14:creationId xmlns:p14="http://schemas.microsoft.com/office/powerpoint/2010/main" val="217029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D839D1-C119-894E-B099-E524352ACE99}" type="datetimeFigureOut">
              <a:rPr lang="en-US" smtClean="0"/>
              <a:t>2/28/20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5D6B1-86B4-C94A-8E0A-1FC6F4EC37E5}" type="slidenum">
              <a:rPr lang="en-US" smtClean="0"/>
              <a:t>‹#›</a:t>
            </a:fld>
            <a:endParaRPr lang="en-US"/>
          </a:p>
        </p:txBody>
      </p:sp>
    </p:spTree>
    <p:extLst>
      <p:ext uri="{BB962C8B-B14F-4D97-AF65-F5344CB8AC3E}">
        <p14:creationId xmlns:p14="http://schemas.microsoft.com/office/powerpoint/2010/main" val="2449248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C8EC-1990-3949-843F-C2C902DDF8C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8358AA3-696D-E646-BCC9-7563C436EDDE}"/>
              </a:ext>
            </a:extLst>
          </p:cNvPr>
          <p:cNvSpPr>
            <a:spLocks noGrp="1"/>
          </p:cNvSpPr>
          <p:nvPr>
            <p:ph type="subTitle" idx="1"/>
          </p:nvPr>
        </p:nvSpPr>
        <p:spPr/>
        <p:txBody>
          <a:bodyPr/>
          <a:lstStyle/>
          <a:p>
            <a:endParaRPr lang="en-US"/>
          </a:p>
        </p:txBody>
      </p:sp>
      <p:pic>
        <p:nvPicPr>
          <p:cNvPr id="13" name="Picture 12" descr="A close up of a sign&#10;&#10;Description automatically generated">
            <a:extLst>
              <a:ext uri="{FF2B5EF4-FFF2-40B4-BE49-F238E27FC236}">
                <a16:creationId xmlns:a16="http://schemas.microsoft.com/office/drawing/2014/main" id="{F738D367-2A8F-DB48-BFB5-4F1C6A50DD69}"/>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80695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clock&#10;&#10;Description automatically generated">
            <a:extLst>
              <a:ext uri="{FF2B5EF4-FFF2-40B4-BE49-F238E27FC236}">
                <a16:creationId xmlns:a16="http://schemas.microsoft.com/office/drawing/2014/main" id="{16C53D60-44A2-9E46-BD80-41DC3D62D4B8}"/>
              </a:ext>
            </a:extLst>
          </p:cNvPr>
          <p:cNvPicPr>
            <a:picLocks noChangeAspect="1"/>
          </p:cNvPicPr>
          <p:nvPr/>
        </p:nvPicPr>
        <p:blipFill>
          <a:blip r:embed="rId2"/>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E7C7A2D5-1542-E34F-901A-A9533BCC131B}"/>
              </a:ext>
            </a:extLst>
          </p:cNvPr>
          <p:cNvSpPr txBox="1"/>
          <p:nvPr/>
        </p:nvSpPr>
        <p:spPr>
          <a:xfrm>
            <a:off x="645090" y="1741116"/>
            <a:ext cx="8054236" cy="646331"/>
          </a:xfrm>
          <a:prstGeom prst="rect">
            <a:avLst/>
          </a:prstGeom>
          <a:noFill/>
        </p:spPr>
        <p:txBody>
          <a:bodyPr wrap="square" rtlCol="0">
            <a:spAutoFit/>
          </a:bodyPr>
          <a:lstStyle/>
          <a:p>
            <a:r>
              <a:rPr lang="en-GB" sz="3600" dirty="0"/>
              <a:t>We ‘share in Christ’s suffering’ (Rom 8:17)</a:t>
            </a:r>
          </a:p>
        </p:txBody>
      </p:sp>
      <p:sp>
        <p:nvSpPr>
          <p:cNvPr id="4" name="TextBox 3">
            <a:extLst>
              <a:ext uri="{FF2B5EF4-FFF2-40B4-BE49-F238E27FC236}">
                <a16:creationId xmlns:a16="http://schemas.microsoft.com/office/drawing/2014/main" id="{C6276200-375A-D543-AF46-3B5B17F04FFD}"/>
              </a:ext>
            </a:extLst>
          </p:cNvPr>
          <p:cNvSpPr txBox="1"/>
          <p:nvPr/>
        </p:nvSpPr>
        <p:spPr>
          <a:xfrm>
            <a:off x="645090" y="2657603"/>
            <a:ext cx="8054236" cy="2308324"/>
          </a:xfrm>
          <a:prstGeom prst="rect">
            <a:avLst/>
          </a:prstGeom>
          <a:noFill/>
        </p:spPr>
        <p:txBody>
          <a:bodyPr wrap="square" rtlCol="0">
            <a:spAutoFit/>
          </a:bodyPr>
          <a:lstStyle/>
          <a:p>
            <a:pPr marL="571500" indent="-571500">
              <a:buFont typeface="Arial" panose="020B0604020202020204" pitchFamily="34" charset="0"/>
              <a:buChar char="•"/>
            </a:pPr>
            <a:r>
              <a:rPr lang="en-GB" sz="3600" dirty="0"/>
              <a:t>The cost of being a disciple (Lk 24)</a:t>
            </a:r>
          </a:p>
          <a:p>
            <a:pPr marL="571500" indent="-571500">
              <a:buFont typeface="Arial" panose="020B0604020202020204" pitchFamily="34" charset="0"/>
              <a:buChar char="•"/>
            </a:pPr>
            <a:r>
              <a:rPr lang="en-GB" sz="3600" dirty="0"/>
              <a:t>Paul (Phil 4:12)</a:t>
            </a:r>
          </a:p>
          <a:p>
            <a:pPr marL="571500" indent="-571500">
              <a:buFont typeface="Arial" panose="020B0604020202020204" pitchFamily="34" charset="0"/>
              <a:buChar char="•"/>
            </a:pPr>
            <a:r>
              <a:rPr lang="en-GB" sz="3600" dirty="0"/>
              <a:t>Account in Hebrews 11</a:t>
            </a:r>
          </a:p>
          <a:p>
            <a:endParaRPr lang="en-GB" sz="3600" dirty="0"/>
          </a:p>
        </p:txBody>
      </p:sp>
    </p:spTree>
    <p:extLst>
      <p:ext uri="{BB962C8B-B14F-4D97-AF65-F5344CB8AC3E}">
        <p14:creationId xmlns:p14="http://schemas.microsoft.com/office/powerpoint/2010/main" val="2644833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clock&#10;&#10;Description automatically generated">
            <a:extLst>
              <a:ext uri="{FF2B5EF4-FFF2-40B4-BE49-F238E27FC236}">
                <a16:creationId xmlns:a16="http://schemas.microsoft.com/office/drawing/2014/main" id="{16C53D60-44A2-9E46-BD80-41DC3D62D4B8}"/>
              </a:ext>
            </a:extLst>
          </p:cNvPr>
          <p:cNvPicPr>
            <a:picLocks noChangeAspect="1"/>
          </p:cNvPicPr>
          <p:nvPr/>
        </p:nvPicPr>
        <p:blipFill>
          <a:blip r:embed="rId2"/>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E7C7A2D5-1542-E34F-901A-A9533BCC131B}"/>
              </a:ext>
            </a:extLst>
          </p:cNvPr>
          <p:cNvSpPr txBox="1"/>
          <p:nvPr/>
        </p:nvSpPr>
        <p:spPr>
          <a:xfrm>
            <a:off x="544882" y="1753643"/>
            <a:ext cx="8054236" cy="3724096"/>
          </a:xfrm>
          <a:prstGeom prst="rect">
            <a:avLst/>
          </a:prstGeom>
          <a:noFill/>
        </p:spPr>
        <p:txBody>
          <a:bodyPr wrap="square" rtlCol="0">
            <a:spAutoFit/>
          </a:bodyPr>
          <a:lstStyle/>
          <a:p>
            <a:r>
              <a:rPr lang="en-GB" sz="3600" dirty="0"/>
              <a:t>God himself is suffering because he loves and his love is rejected. He suffers because of the earthly suffering of the people he created, for their redemption, and because of the suffering of the people he has redeemed.</a:t>
            </a:r>
          </a:p>
          <a:p>
            <a:pPr algn="r"/>
            <a:r>
              <a:rPr lang="en-GB" sz="2000" dirty="0"/>
              <a:t>- Christof Sauer &amp; Richard Howell </a:t>
            </a:r>
            <a:endParaRPr lang="en-US" sz="2000" dirty="0"/>
          </a:p>
        </p:txBody>
      </p:sp>
    </p:spTree>
    <p:extLst>
      <p:ext uri="{BB962C8B-B14F-4D97-AF65-F5344CB8AC3E}">
        <p14:creationId xmlns:p14="http://schemas.microsoft.com/office/powerpoint/2010/main" val="2583384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clock&#10;&#10;Description automatically generated">
            <a:extLst>
              <a:ext uri="{FF2B5EF4-FFF2-40B4-BE49-F238E27FC236}">
                <a16:creationId xmlns:a16="http://schemas.microsoft.com/office/drawing/2014/main" id="{16C53D60-44A2-9E46-BD80-41DC3D62D4B8}"/>
              </a:ext>
            </a:extLst>
          </p:cNvPr>
          <p:cNvPicPr>
            <a:picLocks noChangeAspect="1"/>
          </p:cNvPicPr>
          <p:nvPr/>
        </p:nvPicPr>
        <p:blipFill>
          <a:blip r:embed="rId2"/>
          <a:stretch>
            <a:fillRect/>
          </a:stretch>
        </p:blipFill>
        <p:spPr>
          <a:xfrm>
            <a:off x="0" y="0"/>
            <a:ext cx="9144000" cy="6858000"/>
          </a:xfrm>
          <a:prstGeom prst="rect">
            <a:avLst/>
          </a:prstGeom>
        </p:spPr>
      </p:pic>
      <p:graphicFrame>
        <p:nvGraphicFramePr>
          <p:cNvPr id="8" name="Table 7">
            <a:extLst>
              <a:ext uri="{FF2B5EF4-FFF2-40B4-BE49-F238E27FC236}">
                <a16:creationId xmlns:a16="http://schemas.microsoft.com/office/drawing/2014/main" id="{70E8DEB1-232D-6B47-9966-3C6A39DD7FC3}"/>
              </a:ext>
            </a:extLst>
          </p:cNvPr>
          <p:cNvGraphicFramePr>
            <a:graphicFrameLocks noGrp="1"/>
          </p:cNvGraphicFramePr>
          <p:nvPr>
            <p:extLst>
              <p:ext uri="{D42A27DB-BD31-4B8C-83A1-F6EECF244321}">
                <p14:modId xmlns:p14="http://schemas.microsoft.com/office/powerpoint/2010/main" val="4271957766"/>
              </p:ext>
            </p:extLst>
          </p:nvPr>
        </p:nvGraphicFramePr>
        <p:xfrm>
          <a:off x="482252" y="1947972"/>
          <a:ext cx="8179496" cy="1188720"/>
        </p:xfrm>
        <a:graphic>
          <a:graphicData uri="http://schemas.openxmlformats.org/drawingml/2006/table">
            <a:tbl>
              <a:tblPr firstRow="1" bandRow="1">
                <a:tableStyleId>{5C22544A-7EE6-4342-B048-85BDC9FD1C3A}</a:tableStyleId>
              </a:tblPr>
              <a:tblGrid>
                <a:gridCol w="4089748">
                  <a:extLst>
                    <a:ext uri="{9D8B030D-6E8A-4147-A177-3AD203B41FA5}">
                      <a16:colId xmlns:a16="http://schemas.microsoft.com/office/drawing/2014/main" val="2750188796"/>
                    </a:ext>
                  </a:extLst>
                </a:gridCol>
                <a:gridCol w="4089748">
                  <a:extLst>
                    <a:ext uri="{9D8B030D-6E8A-4147-A177-3AD203B41FA5}">
                      <a16:colId xmlns:a16="http://schemas.microsoft.com/office/drawing/2014/main" val="4227113150"/>
                    </a:ext>
                  </a:extLst>
                </a:gridCol>
              </a:tblGrid>
              <a:tr h="987352">
                <a:tc>
                  <a:txBody>
                    <a:bodyPr/>
                    <a:lstStyle/>
                    <a:p>
                      <a:pPr algn="ctr"/>
                      <a:r>
                        <a:rPr lang="en-US" sz="3600" b="0" dirty="0"/>
                        <a:t>Shares his joys</a:t>
                      </a:r>
                    </a:p>
                  </a:txBody>
                  <a:tcPr anchor="ctr"/>
                </a:tc>
                <a:tc>
                  <a:txBody>
                    <a:bodyPr/>
                    <a:lstStyle/>
                    <a:p>
                      <a:pPr algn="ctr"/>
                      <a:r>
                        <a:rPr lang="en-US" sz="3600" b="0" dirty="0"/>
                        <a:t>Shares their joys and sorrows</a:t>
                      </a:r>
                    </a:p>
                  </a:txBody>
                  <a:tcPr anchor="ctr"/>
                </a:tc>
                <a:extLst>
                  <a:ext uri="{0D108BD9-81ED-4DB2-BD59-A6C34878D82A}">
                    <a16:rowId xmlns:a16="http://schemas.microsoft.com/office/drawing/2014/main" val="2790716615"/>
                  </a:ext>
                </a:extLst>
              </a:tr>
            </a:tbl>
          </a:graphicData>
        </a:graphic>
      </p:graphicFrame>
      <p:graphicFrame>
        <p:nvGraphicFramePr>
          <p:cNvPr id="4" name="Table 3">
            <a:extLst>
              <a:ext uri="{FF2B5EF4-FFF2-40B4-BE49-F238E27FC236}">
                <a16:creationId xmlns:a16="http://schemas.microsoft.com/office/drawing/2014/main" id="{F7BBA0EE-F457-FD4F-916A-C6E0EC542B05}"/>
              </a:ext>
            </a:extLst>
          </p:cNvPr>
          <p:cNvGraphicFramePr>
            <a:graphicFrameLocks noGrp="1"/>
          </p:cNvGraphicFramePr>
          <p:nvPr>
            <p:extLst>
              <p:ext uri="{D42A27DB-BD31-4B8C-83A1-F6EECF244321}">
                <p14:modId xmlns:p14="http://schemas.microsoft.com/office/powerpoint/2010/main" val="783169845"/>
              </p:ext>
            </p:extLst>
          </p:nvPr>
        </p:nvGraphicFramePr>
        <p:xfrm>
          <a:off x="482252" y="3429000"/>
          <a:ext cx="8179496" cy="1188720"/>
        </p:xfrm>
        <a:graphic>
          <a:graphicData uri="http://schemas.openxmlformats.org/drawingml/2006/table">
            <a:tbl>
              <a:tblPr firstRow="1" bandRow="1">
                <a:tableStyleId>{5C22544A-7EE6-4342-B048-85BDC9FD1C3A}</a:tableStyleId>
              </a:tblPr>
              <a:tblGrid>
                <a:gridCol w="4089748">
                  <a:extLst>
                    <a:ext uri="{9D8B030D-6E8A-4147-A177-3AD203B41FA5}">
                      <a16:colId xmlns:a16="http://schemas.microsoft.com/office/drawing/2014/main" val="2750188796"/>
                    </a:ext>
                  </a:extLst>
                </a:gridCol>
                <a:gridCol w="4089748">
                  <a:extLst>
                    <a:ext uri="{9D8B030D-6E8A-4147-A177-3AD203B41FA5}">
                      <a16:colId xmlns:a16="http://schemas.microsoft.com/office/drawing/2014/main" val="4227113150"/>
                    </a:ext>
                  </a:extLst>
                </a:gridCol>
              </a:tblGrid>
              <a:tr h="987352">
                <a:tc>
                  <a:txBody>
                    <a:bodyPr/>
                    <a:lstStyle/>
                    <a:p>
                      <a:pPr algn="ctr"/>
                      <a:r>
                        <a:rPr lang="en-US" sz="3600" b="0" dirty="0"/>
                        <a:t>Jesus sharing his joys</a:t>
                      </a:r>
                    </a:p>
                  </a:txBody>
                  <a:tcPr anchor="ctr"/>
                </a:tc>
                <a:tc>
                  <a:txBody>
                    <a:bodyPr/>
                    <a:lstStyle/>
                    <a:p>
                      <a:pPr algn="ctr"/>
                      <a:r>
                        <a:rPr lang="en-US" sz="3600" b="0" dirty="0"/>
                        <a:t>Jesus sharing his joys and sorrows</a:t>
                      </a:r>
                    </a:p>
                  </a:txBody>
                  <a:tcPr anchor="ctr"/>
                </a:tc>
                <a:extLst>
                  <a:ext uri="{0D108BD9-81ED-4DB2-BD59-A6C34878D82A}">
                    <a16:rowId xmlns:a16="http://schemas.microsoft.com/office/drawing/2014/main" val="2790716615"/>
                  </a:ext>
                </a:extLst>
              </a:tr>
            </a:tbl>
          </a:graphicData>
        </a:graphic>
      </p:graphicFrame>
    </p:spTree>
    <p:extLst>
      <p:ext uri="{BB962C8B-B14F-4D97-AF65-F5344CB8AC3E}">
        <p14:creationId xmlns:p14="http://schemas.microsoft.com/office/powerpoint/2010/main" val="2038326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clock&#10;&#10;Description automatically generated">
            <a:extLst>
              <a:ext uri="{FF2B5EF4-FFF2-40B4-BE49-F238E27FC236}">
                <a16:creationId xmlns:a16="http://schemas.microsoft.com/office/drawing/2014/main" id="{16C53D60-44A2-9E46-BD80-41DC3D62D4B8}"/>
              </a:ext>
            </a:extLst>
          </p:cNvPr>
          <p:cNvPicPr>
            <a:picLocks noChangeAspect="1"/>
          </p:cNvPicPr>
          <p:nvPr/>
        </p:nvPicPr>
        <p:blipFill>
          <a:blip r:embed="rId2"/>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E7C7A2D5-1542-E34F-901A-A9533BCC131B}"/>
              </a:ext>
            </a:extLst>
          </p:cNvPr>
          <p:cNvSpPr txBox="1"/>
          <p:nvPr/>
        </p:nvSpPr>
        <p:spPr>
          <a:xfrm>
            <a:off x="544882" y="2555309"/>
            <a:ext cx="8054236" cy="646331"/>
          </a:xfrm>
          <a:prstGeom prst="rect">
            <a:avLst/>
          </a:prstGeom>
          <a:noFill/>
        </p:spPr>
        <p:txBody>
          <a:bodyPr wrap="square" rtlCol="0">
            <a:spAutoFit/>
          </a:bodyPr>
          <a:lstStyle/>
          <a:p>
            <a:r>
              <a:rPr lang="en-GB" sz="3600" dirty="0"/>
              <a:t>‘Make them holy’ (</a:t>
            </a:r>
            <a:r>
              <a:rPr lang="en-GB" sz="3600" dirty="0" err="1"/>
              <a:t>Jn</a:t>
            </a:r>
            <a:r>
              <a:rPr lang="en-GB" sz="3600" dirty="0"/>
              <a:t> 17:17)</a:t>
            </a:r>
            <a:endParaRPr lang="en-US" sz="2000" dirty="0"/>
          </a:p>
        </p:txBody>
      </p:sp>
      <p:sp>
        <p:nvSpPr>
          <p:cNvPr id="3" name="TextBox 2">
            <a:extLst>
              <a:ext uri="{FF2B5EF4-FFF2-40B4-BE49-F238E27FC236}">
                <a16:creationId xmlns:a16="http://schemas.microsoft.com/office/drawing/2014/main" id="{1CEBF604-5E4D-E94E-B71F-7C488C7DC170}"/>
              </a:ext>
            </a:extLst>
          </p:cNvPr>
          <p:cNvSpPr txBox="1"/>
          <p:nvPr/>
        </p:nvSpPr>
        <p:spPr>
          <a:xfrm>
            <a:off x="0" y="1695437"/>
            <a:ext cx="9144000" cy="707886"/>
          </a:xfrm>
          <a:prstGeom prst="rect">
            <a:avLst/>
          </a:prstGeom>
          <a:noFill/>
        </p:spPr>
        <p:txBody>
          <a:bodyPr wrap="square" rtlCol="0">
            <a:spAutoFit/>
          </a:bodyPr>
          <a:lstStyle/>
          <a:p>
            <a:pPr algn="ctr"/>
            <a:r>
              <a:rPr lang="en-US" sz="4000" b="1" dirty="0">
                <a:solidFill>
                  <a:schemeClr val="bg2">
                    <a:lumMod val="50000"/>
                  </a:schemeClr>
                </a:solidFill>
              </a:rPr>
              <a:t>3. Effects of Obedience</a:t>
            </a:r>
          </a:p>
        </p:txBody>
      </p:sp>
      <p:sp>
        <p:nvSpPr>
          <p:cNvPr id="5" name="TextBox 4">
            <a:extLst>
              <a:ext uri="{FF2B5EF4-FFF2-40B4-BE49-F238E27FC236}">
                <a16:creationId xmlns:a16="http://schemas.microsoft.com/office/drawing/2014/main" id="{BB795C42-1A0D-7944-AD9D-B3FDE3878771}"/>
              </a:ext>
            </a:extLst>
          </p:cNvPr>
          <p:cNvSpPr txBox="1"/>
          <p:nvPr/>
        </p:nvSpPr>
        <p:spPr>
          <a:xfrm>
            <a:off x="544882" y="3452429"/>
            <a:ext cx="8054236" cy="1754326"/>
          </a:xfrm>
          <a:prstGeom prst="rect">
            <a:avLst/>
          </a:prstGeom>
          <a:noFill/>
        </p:spPr>
        <p:txBody>
          <a:bodyPr wrap="square" rtlCol="0">
            <a:spAutoFit/>
          </a:bodyPr>
          <a:lstStyle/>
          <a:p>
            <a:r>
              <a:rPr lang="en-GB" sz="3600" dirty="0"/>
              <a:t>Example of Jesus:</a:t>
            </a:r>
          </a:p>
          <a:p>
            <a:pPr marL="571500" indent="-571500">
              <a:buFont typeface="Arial" panose="020B0604020202020204" pitchFamily="34" charset="0"/>
              <a:buChar char="•"/>
            </a:pPr>
            <a:r>
              <a:rPr lang="en-GB" sz="3600" dirty="0"/>
              <a:t>Gave up divine privileges</a:t>
            </a:r>
          </a:p>
          <a:p>
            <a:pPr marL="571500" indent="-571500">
              <a:buFont typeface="Arial" panose="020B0604020202020204" pitchFamily="34" charset="0"/>
              <a:buChar char="•"/>
            </a:pPr>
            <a:r>
              <a:rPr lang="en-GB" sz="3600" dirty="0"/>
              <a:t>Humbled himself in obedience</a:t>
            </a:r>
            <a:endParaRPr lang="en-US" sz="2000" dirty="0"/>
          </a:p>
        </p:txBody>
      </p:sp>
    </p:spTree>
    <p:extLst>
      <p:ext uri="{BB962C8B-B14F-4D97-AF65-F5344CB8AC3E}">
        <p14:creationId xmlns:p14="http://schemas.microsoft.com/office/powerpoint/2010/main" val="3566136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clock&#10;&#10;Description automatically generated">
            <a:extLst>
              <a:ext uri="{FF2B5EF4-FFF2-40B4-BE49-F238E27FC236}">
                <a16:creationId xmlns:a16="http://schemas.microsoft.com/office/drawing/2014/main" id="{16C53D60-44A2-9E46-BD80-41DC3D62D4B8}"/>
              </a:ext>
            </a:extLst>
          </p:cNvPr>
          <p:cNvPicPr>
            <a:picLocks noChangeAspect="1"/>
          </p:cNvPicPr>
          <p:nvPr/>
        </p:nvPicPr>
        <p:blipFill>
          <a:blip r:embed="rId2"/>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E7C7A2D5-1542-E34F-901A-A9533BCC131B}"/>
              </a:ext>
            </a:extLst>
          </p:cNvPr>
          <p:cNvSpPr txBox="1"/>
          <p:nvPr/>
        </p:nvSpPr>
        <p:spPr>
          <a:xfrm>
            <a:off x="645090" y="1741116"/>
            <a:ext cx="8054236" cy="646331"/>
          </a:xfrm>
          <a:prstGeom prst="rect">
            <a:avLst/>
          </a:prstGeom>
          <a:noFill/>
        </p:spPr>
        <p:txBody>
          <a:bodyPr wrap="square" rtlCol="0">
            <a:spAutoFit/>
          </a:bodyPr>
          <a:lstStyle/>
          <a:p>
            <a:r>
              <a:rPr lang="en-GB" sz="3600" dirty="0"/>
              <a:t>A mindset shift: imitating Christ</a:t>
            </a:r>
          </a:p>
        </p:txBody>
      </p:sp>
    </p:spTree>
    <p:extLst>
      <p:ext uri="{BB962C8B-B14F-4D97-AF65-F5344CB8AC3E}">
        <p14:creationId xmlns:p14="http://schemas.microsoft.com/office/powerpoint/2010/main" val="3363137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clock&#10;&#10;Description automatically generated">
            <a:extLst>
              <a:ext uri="{FF2B5EF4-FFF2-40B4-BE49-F238E27FC236}">
                <a16:creationId xmlns:a16="http://schemas.microsoft.com/office/drawing/2014/main" id="{16C53D60-44A2-9E46-BD80-41DC3D62D4B8}"/>
              </a:ext>
            </a:extLst>
          </p:cNvPr>
          <p:cNvPicPr>
            <a:picLocks noChangeAspect="1"/>
          </p:cNvPicPr>
          <p:nvPr/>
        </p:nvPicPr>
        <p:blipFill>
          <a:blip r:embed="rId2"/>
          <a:stretch>
            <a:fillRect/>
          </a:stretch>
        </p:blipFill>
        <p:spPr>
          <a:xfrm>
            <a:off x="0" y="0"/>
            <a:ext cx="9144000" cy="6858000"/>
          </a:xfrm>
          <a:prstGeom prst="rect">
            <a:avLst/>
          </a:prstGeom>
        </p:spPr>
      </p:pic>
      <p:graphicFrame>
        <p:nvGraphicFramePr>
          <p:cNvPr id="8" name="Table 7">
            <a:extLst>
              <a:ext uri="{FF2B5EF4-FFF2-40B4-BE49-F238E27FC236}">
                <a16:creationId xmlns:a16="http://schemas.microsoft.com/office/drawing/2014/main" id="{70E8DEB1-232D-6B47-9966-3C6A39DD7FC3}"/>
              </a:ext>
            </a:extLst>
          </p:cNvPr>
          <p:cNvGraphicFramePr>
            <a:graphicFrameLocks noGrp="1"/>
          </p:cNvGraphicFramePr>
          <p:nvPr>
            <p:extLst>
              <p:ext uri="{D42A27DB-BD31-4B8C-83A1-F6EECF244321}">
                <p14:modId xmlns:p14="http://schemas.microsoft.com/office/powerpoint/2010/main" val="1647295364"/>
              </p:ext>
            </p:extLst>
          </p:nvPr>
        </p:nvGraphicFramePr>
        <p:xfrm>
          <a:off x="482252" y="1947972"/>
          <a:ext cx="8179496" cy="1828800"/>
        </p:xfrm>
        <a:graphic>
          <a:graphicData uri="http://schemas.openxmlformats.org/drawingml/2006/table">
            <a:tbl>
              <a:tblPr firstRow="1" bandRow="1">
                <a:tableStyleId>{5C22544A-7EE6-4342-B048-85BDC9FD1C3A}</a:tableStyleId>
              </a:tblPr>
              <a:tblGrid>
                <a:gridCol w="4089748">
                  <a:extLst>
                    <a:ext uri="{9D8B030D-6E8A-4147-A177-3AD203B41FA5}">
                      <a16:colId xmlns:a16="http://schemas.microsoft.com/office/drawing/2014/main" val="2750188796"/>
                    </a:ext>
                  </a:extLst>
                </a:gridCol>
                <a:gridCol w="4089748">
                  <a:extLst>
                    <a:ext uri="{9D8B030D-6E8A-4147-A177-3AD203B41FA5}">
                      <a16:colId xmlns:a16="http://schemas.microsoft.com/office/drawing/2014/main" val="4227113150"/>
                    </a:ext>
                  </a:extLst>
                </a:gridCol>
              </a:tblGrid>
              <a:tr h="987352">
                <a:tc>
                  <a:txBody>
                    <a:bodyPr/>
                    <a:lstStyle/>
                    <a:p>
                      <a:pPr algn="ctr"/>
                      <a:r>
                        <a:rPr lang="en-US" sz="3600" b="0" dirty="0"/>
                        <a:t>Cognitive (cerebral-mental) faith</a:t>
                      </a:r>
                    </a:p>
                  </a:txBody>
                  <a:tcPr anchor="ctr"/>
                </a:tc>
                <a:tc>
                  <a:txBody>
                    <a:bodyPr/>
                    <a:lstStyle/>
                    <a:p>
                      <a:pPr algn="ctr"/>
                      <a:r>
                        <a:rPr lang="en-US" sz="3600" b="0" dirty="0"/>
                        <a:t>Mechanistically legal (robotic)</a:t>
                      </a:r>
                    </a:p>
                  </a:txBody>
                  <a:tcPr anchor="ctr"/>
                </a:tc>
                <a:extLst>
                  <a:ext uri="{0D108BD9-81ED-4DB2-BD59-A6C34878D82A}">
                    <a16:rowId xmlns:a16="http://schemas.microsoft.com/office/drawing/2014/main" val="2790716615"/>
                  </a:ext>
                </a:extLst>
              </a:tr>
              <a:tr h="598967">
                <a:tc>
                  <a:txBody>
                    <a:bodyPr/>
                    <a:lstStyle/>
                    <a:p>
                      <a:pPr algn="ctr"/>
                      <a:r>
                        <a:rPr lang="en-US" sz="3600" b="0" dirty="0"/>
                        <a:t>Hellenistic</a:t>
                      </a:r>
                    </a:p>
                  </a:txBody>
                  <a:tcPr anchor="ctr"/>
                </a:tc>
                <a:tc>
                  <a:txBody>
                    <a:bodyPr/>
                    <a:lstStyle/>
                    <a:p>
                      <a:pPr algn="ctr"/>
                      <a:r>
                        <a:rPr lang="en-US" sz="3600" b="0" dirty="0"/>
                        <a:t>Jewish</a:t>
                      </a:r>
                    </a:p>
                  </a:txBody>
                  <a:tcPr anchor="ctr"/>
                </a:tc>
                <a:extLst>
                  <a:ext uri="{0D108BD9-81ED-4DB2-BD59-A6C34878D82A}">
                    <a16:rowId xmlns:a16="http://schemas.microsoft.com/office/drawing/2014/main" val="2135048666"/>
                  </a:ext>
                </a:extLst>
              </a:tr>
            </a:tbl>
          </a:graphicData>
        </a:graphic>
      </p:graphicFrame>
    </p:spTree>
    <p:extLst>
      <p:ext uri="{BB962C8B-B14F-4D97-AF65-F5344CB8AC3E}">
        <p14:creationId xmlns:p14="http://schemas.microsoft.com/office/powerpoint/2010/main" val="2068315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clock&#10;&#10;Description automatically generated">
            <a:extLst>
              <a:ext uri="{FF2B5EF4-FFF2-40B4-BE49-F238E27FC236}">
                <a16:creationId xmlns:a16="http://schemas.microsoft.com/office/drawing/2014/main" id="{16C53D60-44A2-9E46-BD80-41DC3D62D4B8}"/>
              </a:ext>
            </a:extLst>
          </p:cNvPr>
          <p:cNvPicPr>
            <a:picLocks noChangeAspect="1"/>
          </p:cNvPicPr>
          <p:nvPr/>
        </p:nvPicPr>
        <p:blipFill>
          <a:blip r:embed="rId2"/>
          <a:stretch>
            <a:fillRect/>
          </a:stretch>
        </p:blipFill>
        <p:spPr>
          <a:xfrm>
            <a:off x="0" y="0"/>
            <a:ext cx="9144000" cy="6858000"/>
          </a:xfrm>
          <a:prstGeom prst="rect">
            <a:avLst/>
          </a:prstGeom>
        </p:spPr>
      </p:pic>
      <p:graphicFrame>
        <p:nvGraphicFramePr>
          <p:cNvPr id="8" name="Table 7">
            <a:extLst>
              <a:ext uri="{FF2B5EF4-FFF2-40B4-BE49-F238E27FC236}">
                <a16:creationId xmlns:a16="http://schemas.microsoft.com/office/drawing/2014/main" id="{70E8DEB1-232D-6B47-9966-3C6A39DD7FC3}"/>
              </a:ext>
            </a:extLst>
          </p:cNvPr>
          <p:cNvGraphicFramePr>
            <a:graphicFrameLocks noGrp="1"/>
          </p:cNvGraphicFramePr>
          <p:nvPr>
            <p:extLst>
              <p:ext uri="{D42A27DB-BD31-4B8C-83A1-F6EECF244321}">
                <p14:modId xmlns:p14="http://schemas.microsoft.com/office/powerpoint/2010/main" val="1610793747"/>
              </p:ext>
            </p:extLst>
          </p:nvPr>
        </p:nvGraphicFramePr>
        <p:xfrm>
          <a:off x="482252" y="1947972"/>
          <a:ext cx="8179496" cy="3364792"/>
        </p:xfrm>
        <a:graphic>
          <a:graphicData uri="http://schemas.openxmlformats.org/drawingml/2006/table">
            <a:tbl>
              <a:tblPr firstRow="1" bandRow="1">
                <a:tableStyleId>{5C22544A-7EE6-4342-B048-85BDC9FD1C3A}</a:tableStyleId>
              </a:tblPr>
              <a:tblGrid>
                <a:gridCol w="4089748">
                  <a:extLst>
                    <a:ext uri="{9D8B030D-6E8A-4147-A177-3AD203B41FA5}">
                      <a16:colId xmlns:a16="http://schemas.microsoft.com/office/drawing/2014/main" val="2750188796"/>
                    </a:ext>
                  </a:extLst>
                </a:gridCol>
                <a:gridCol w="4089748">
                  <a:extLst>
                    <a:ext uri="{9D8B030D-6E8A-4147-A177-3AD203B41FA5}">
                      <a16:colId xmlns:a16="http://schemas.microsoft.com/office/drawing/2014/main" val="4227113150"/>
                    </a:ext>
                  </a:extLst>
                </a:gridCol>
              </a:tblGrid>
              <a:tr h="987352">
                <a:tc gridSpan="2">
                  <a:txBody>
                    <a:bodyPr/>
                    <a:lstStyle/>
                    <a:p>
                      <a:pPr algn="ctr"/>
                      <a:r>
                        <a:rPr lang="en-US" sz="3600" b="0" dirty="0"/>
                        <a:t>Authentic faith</a:t>
                      </a:r>
                    </a:p>
                  </a:txBody>
                  <a:tcPr anchor="ctr"/>
                </a:tc>
                <a:tc hMerge="1">
                  <a:txBody>
                    <a:bodyPr/>
                    <a:lstStyle/>
                    <a:p>
                      <a:pPr algn="ctr"/>
                      <a:endParaRPr lang="en-US" sz="3600" b="0" dirty="0"/>
                    </a:p>
                  </a:txBody>
                  <a:tcPr anchor="ctr"/>
                </a:tc>
                <a:extLst>
                  <a:ext uri="{0D108BD9-81ED-4DB2-BD59-A6C34878D82A}">
                    <a16:rowId xmlns:a16="http://schemas.microsoft.com/office/drawing/2014/main" val="2790716615"/>
                  </a:ext>
                </a:extLst>
              </a:tr>
              <a:tr h="598967">
                <a:tc>
                  <a:txBody>
                    <a:bodyPr/>
                    <a:lstStyle/>
                    <a:p>
                      <a:pPr algn="ctr"/>
                      <a:r>
                        <a:rPr lang="en-US" sz="3600" b="0" dirty="0"/>
                        <a:t>Do what the word says (Jas 1)</a:t>
                      </a:r>
                    </a:p>
                  </a:txBody>
                  <a:tcPr anchor="ctr"/>
                </a:tc>
                <a:tc>
                  <a:txBody>
                    <a:bodyPr/>
                    <a:lstStyle/>
                    <a:p>
                      <a:pPr algn="ctr"/>
                      <a:r>
                        <a:rPr lang="en-US" sz="3600" b="0" dirty="0"/>
                        <a:t>Produce good deeds (Jas 2)</a:t>
                      </a:r>
                    </a:p>
                  </a:txBody>
                  <a:tcPr anchor="ctr"/>
                </a:tc>
                <a:extLst>
                  <a:ext uri="{0D108BD9-81ED-4DB2-BD59-A6C34878D82A}">
                    <a16:rowId xmlns:a16="http://schemas.microsoft.com/office/drawing/2014/main" val="2135048666"/>
                  </a:ext>
                </a:extLst>
              </a:tr>
              <a:tr h="598967">
                <a:tc>
                  <a:txBody>
                    <a:bodyPr/>
                    <a:lstStyle/>
                    <a:p>
                      <a:pPr algn="ctr"/>
                      <a:r>
                        <a:rPr lang="en-US" sz="3600" b="0" dirty="0"/>
                        <a:t>Love deeply (1 Pet 1)</a:t>
                      </a:r>
                    </a:p>
                  </a:txBody>
                  <a:tcPr anchor="ctr"/>
                </a:tc>
                <a:tc>
                  <a:txBody>
                    <a:bodyPr/>
                    <a:lstStyle/>
                    <a:p>
                      <a:pPr algn="ctr"/>
                      <a:r>
                        <a:rPr lang="en-US" sz="3600" b="0" dirty="0"/>
                        <a:t>Show by actions (1 </a:t>
                      </a:r>
                      <a:r>
                        <a:rPr lang="en-US" sz="3600" b="0" dirty="0" err="1"/>
                        <a:t>Jn</a:t>
                      </a:r>
                      <a:r>
                        <a:rPr lang="en-US" sz="3600" b="0" dirty="0"/>
                        <a:t> 3)</a:t>
                      </a:r>
                    </a:p>
                  </a:txBody>
                  <a:tcPr anchor="ctr"/>
                </a:tc>
                <a:extLst>
                  <a:ext uri="{0D108BD9-81ED-4DB2-BD59-A6C34878D82A}">
                    <a16:rowId xmlns:a16="http://schemas.microsoft.com/office/drawing/2014/main" val="2024831498"/>
                  </a:ext>
                </a:extLst>
              </a:tr>
            </a:tbl>
          </a:graphicData>
        </a:graphic>
      </p:graphicFrame>
    </p:spTree>
    <p:extLst>
      <p:ext uri="{BB962C8B-B14F-4D97-AF65-F5344CB8AC3E}">
        <p14:creationId xmlns:p14="http://schemas.microsoft.com/office/powerpoint/2010/main" val="920275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clock&#10;&#10;Description automatically generated">
            <a:extLst>
              <a:ext uri="{FF2B5EF4-FFF2-40B4-BE49-F238E27FC236}">
                <a16:creationId xmlns:a16="http://schemas.microsoft.com/office/drawing/2014/main" id="{16C53D60-44A2-9E46-BD80-41DC3D62D4B8}"/>
              </a:ext>
            </a:extLst>
          </p:cNvPr>
          <p:cNvPicPr>
            <a:picLocks noChangeAspect="1"/>
          </p:cNvPicPr>
          <p:nvPr/>
        </p:nvPicPr>
        <p:blipFill>
          <a:blip r:embed="rId2"/>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E7C7A2D5-1542-E34F-901A-A9533BCC131B}"/>
              </a:ext>
            </a:extLst>
          </p:cNvPr>
          <p:cNvSpPr txBox="1"/>
          <p:nvPr/>
        </p:nvSpPr>
        <p:spPr>
          <a:xfrm>
            <a:off x="645090" y="1741116"/>
            <a:ext cx="8054236" cy="2862322"/>
          </a:xfrm>
          <a:prstGeom prst="rect">
            <a:avLst/>
          </a:prstGeom>
          <a:noFill/>
        </p:spPr>
        <p:txBody>
          <a:bodyPr wrap="square" rtlCol="0">
            <a:spAutoFit/>
          </a:bodyPr>
          <a:lstStyle/>
          <a:p>
            <a:r>
              <a:rPr lang="en-GB" sz="3600" dirty="0"/>
              <a:t>Caution: hardened hearts</a:t>
            </a:r>
          </a:p>
          <a:p>
            <a:pPr marL="571500" indent="-571500">
              <a:buFont typeface="Arial" panose="020B0604020202020204" pitchFamily="34" charset="0"/>
              <a:buChar char="•"/>
            </a:pPr>
            <a:r>
              <a:rPr lang="en-GB" sz="3600" dirty="0"/>
              <a:t>‘Are your hearts too hard to take it in?’ (Mk 8:17)</a:t>
            </a:r>
          </a:p>
          <a:p>
            <a:pPr marL="571500" indent="-571500">
              <a:buFont typeface="Arial" panose="020B0604020202020204" pitchFamily="34" charset="0"/>
              <a:buChar char="•"/>
            </a:pPr>
            <a:r>
              <a:rPr lang="en-GB" sz="3600" dirty="0"/>
              <a:t>‘Don’t harden your hearts as Israel did’ (Ps 95:8-11)</a:t>
            </a:r>
          </a:p>
        </p:txBody>
      </p:sp>
    </p:spTree>
    <p:extLst>
      <p:ext uri="{BB962C8B-B14F-4D97-AF65-F5344CB8AC3E}">
        <p14:creationId xmlns:p14="http://schemas.microsoft.com/office/powerpoint/2010/main" val="2869020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clock&#10;&#10;Description automatically generated">
            <a:extLst>
              <a:ext uri="{FF2B5EF4-FFF2-40B4-BE49-F238E27FC236}">
                <a16:creationId xmlns:a16="http://schemas.microsoft.com/office/drawing/2014/main" id="{16C53D60-44A2-9E46-BD80-41DC3D62D4B8}"/>
              </a:ext>
            </a:extLst>
          </p:cNvPr>
          <p:cNvPicPr>
            <a:picLocks noChangeAspect="1"/>
          </p:cNvPicPr>
          <p:nvPr/>
        </p:nvPicPr>
        <p:blipFill>
          <a:blip r:embed="rId2"/>
          <a:stretch>
            <a:fillRect/>
          </a:stretch>
        </p:blipFill>
        <p:spPr>
          <a:xfrm>
            <a:off x="0" y="0"/>
            <a:ext cx="9144000" cy="6858000"/>
          </a:xfrm>
          <a:prstGeom prst="rect">
            <a:avLst/>
          </a:prstGeom>
        </p:spPr>
      </p:pic>
      <p:graphicFrame>
        <p:nvGraphicFramePr>
          <p:cNvPr id="8" name="Table 7">
            <a:extLst>
              <a:ext uri="{FF2B5EF4-FFF2-40B4-BE49-F238E27FC236}">
                <a16:creationId xmlns:a16="http://schemas.microsoft.com/office/drawing/2014/main" id="{70E8DEB1-232D-6B47-9966-3C6A39DD7FC3}"/>
              </a:ext>
            </a:extLst>
          </p:cNvPr>
          <p:cNvGraphicFramePr>
            <a:graphicFrameLocks noGrp="1"/>
          </p:cNvGraphicFramePr>
          <p:nvPr>
            <p:extLst>
              <p:ext uri="{D42A27DB-BD31-4B8C-83A1-F6EECF244321}">
                <p14:modId xmlns:p14="http://schemas.microsoft.com/office/powerpoint/2010/main" val="1344300436"/>
              </p:ext>
            </p:extLst>
          </p:nvPr>
        </p:nvGraphicFramePr>
        <p:xfrm>
          <a:off x="482252" y="1661532"/>
          <a:ext cx="8179496" cy="4218683"/>
        </p:xfrm>
        <a:graphic>
          <a:graphicData uri="http://schemas.openxmlformats.org/drawingml/2006/table">
            <a:tbl>
              <a:tblPr firstRow="1" bandRow="1">
                <a:tableStyleId>{5C22544A-7EE6-4342-B048-85BDC9FD1C3A}</a:tableStyleId>
              </a:tblPr>
              <a:tblGrid>
                <a:gridCol w="4089748">
                  <a:extLst>
                    <a:ext uri="{9D8B030D-6E8A-4147-A177-3AD203B41FA5}">
                      <a16:colId xmlns:a16="http://schemas.microsoft.com/office/drawing/2014/main" val="2750188796"/>
                    </a:ext>
                  </a:extLst>
                </a:gridCol>
                <a:gridCol w="4089748">
                  <a:extLst>
                    <a:ext uri="{9D8B030D-6E8A-4147-A177-3AD203B41FA5}">
                      <a16:colId xmlns:a16="http://schemas.microsoft.com/office/drawing/2014/main" val="4227113150"/>
                    </a:ext>
                  </a:extLst>
                </a:gridCol>
              </a:tblGrid>
              <a:tr h="652523">
                <a:tc gridSpan="2">
                  <a:txBody>
                    <a:bodyPr/>
                    <a:lstStyle/>
                    <a:p>
                      <a:pPr algn="ctr"/>
                      <a:r>
                        <a:rPr lang="en-US" sz="3600" b="0" dirty="0"/>
                        <a:t>Challenges</a:t>
                      </a:r>
                    </a:p>
                  </a:txBody>
                  <a:tcPr anchor="ctr"/>
                </a:tc>
                <a:tc hMerge="1">
                  <a:txBody>
                    <a:bodyPr/>
                    <a:lstStyle/>
                    <a:p>
                      <a:pPr algn="ctr"/>
                      <a:endParaRPr lang="en-US" sz="3600" b="0" dirty="0"/>
                    </a:p>
                  </a:txBody>
                  <a:tcPr anchor="ctr"/>
                </a:tc>
                <a:extLst>
                  <a:ext uri="{0D108BD9-81ED-4DB2-BD59-A6C34878D82A}">
                    <a16:rowId xmlns:a16="http://schemas.microsoft.com/office/drawing/2014/main" val="2790716615"/>
                  </a:ext>
                </a:extLst>
              </a:tr>
              <a:tr h="1148091">
                <a:tc>
                  <a:txBody>
                    <a:bodyPr/>
                    <a:lstStyle/>
                    <a:p>
                      <a:pPr algn="ctr"/>
                      <a:r>
                        <a:rPr lang="en-US" sz="3600" b="0" dirty="0"/>
                        <a:t>1. The greatest choice to make</a:t>
                      </a:r>
                    </a:p>
                  </a:txBody>
                  <a:tcPr anchor="ctr"/>
                </a:tc>
                <a:tc>
                  <a:txBody>
                    <a:bodyPr/>
                    <a:lstStyle/>
                    <a:p>
                      <a:pPr algn="ctr"/>
                      <a:r>
                        <a:rPr lang="en-US" sz="3600" b="0" dirty="0"/>
                        <a:t>What is blocking us?</a:t>
                      </a:r>
                    </a:p>
                  </a:txBody>
                  <a:tcPr anchor="ctr"/>
                </a:tc>
                <a:extLst>
                  <a:ext uri="{0D108BD9-81ED-4DB2-BD59-A6C34878D82A}">
                    <a16:rowId xmlns:a16="http://schemas.microsoft.com/office/drawing/2014/main" val="2135048666"/>
                  </a:ext>
                </a:extLst>
              </a:tr>
              <a:tr h="1148091">
                <a:tc>
                  <a:txBody>
                    <a:bodyPr/>
                    <a:lstStyle/>
                    <a:p>
                      <a:pPr algn="ctr"/>
                      <a:r>
                        <a:rPr lang="en-US" sz="3600" b="0" dirty="0"/>
                        <a:t>2. Hear and obey</a:t>
                      </a:r>
                    </a:p>
                  </a:txBody>
                  <a:tcPr anchor="ctr"/>
                </a:tc>
                <a:tc>
                  <a:txBody>
                    <a:bodyPr/>
                    <a:lstStyle/>
                    <a:p>
                      <a:pPr algn="ctr"/>
                      <a:r>
                        <a:rPr lang="en-US" sz="3600" b="0" dirty="0"/>
                        <a:t>Draw from the Holy Spirit</a:t>
                      </a:r>
                    </a:p>
                  </a:txBody>
                  <a:tcPr anchor="ctr"/>
                </a:tc>
                <a:extLst>
                  <a:ext uri="{0D108BD9-81ED-4DB2-BD59-A6C34878D82A}">
                    <a16:rowId xmlns:a16="http://schemas.microsoft.com/office/drawing/2014/main" val="2024831498"/>
                  </a:ext>
                </a:extLst>
              </a:tr>
              <a:tr h="1021906">
                <a:tc>
                  <a:txBody>
                    <a:bodyPr/>
                    <a:lstStyle/>
                    <a:p>
                      <a:pPr algn="ctr"/>
                      <a:r>
                        <a:rPr lang="en-US" sz="3600" b="0" dirty="0"/>
                        <a:t>3. Fruit of obedience</a:t>
                      </a:r>
                    </a:p>
                  </a:txBody>
                  <a:tcPr anchor="ctr"/>
                </a:tc>
                <a:tc>
                  <a:txBody>
                    <a:bodyPr/>
                    <a:lstStyle/>
                    <a:p>
                      <a:pPr algn="ctr"/>
                      <a:r>
                        <a:rPr lang="en-US" sz="3600" b="0" dirty="0"/>
                        <a:t>‘Online’ ‘real time’ with Jesus</a:t>
                      </a:r>
                    </a:p>
                  </a:txBody>
                  <a:tcPr anchor="ctr"/>
                </a:tc>
                <a:extLst>
                  <a:ext uri="{0D108BD9-81ED-4DB2-BD59-A6C34878D82A}">
                    <a16:rowId xmlns:a16="http://schemas.microsoft.com/office/drawing/2014/main" val="463634358"/>
                  </a:ext>
                </a:extLst>
              </a:tr>
            </a:tbl>
          </a:graphicData>
        </a:graphic>
      </p:graphicFrame>
    </p:spTree>
    <p:extLst>
      <p:ext uri="{BB962C8B-B14F-4D97-AF65-F5344CB8AC3E}">
        <p14:creationId xmlns:p14="http://schemas.microsoft.com/office/powerpoint/2010/main" val="2088896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ell phone&#10;&#10;Description automatically generated">
            <a:extLst>
              <a:ext uri="{FF2B5EF4-FFF2-40B4-BE49-F238E27FC236}">
                <a16:creationId xmlns:a16="http://schemas.microsoft.com/office/drawing/2014/main" id="{242E8BD8-DE7F-F242-8A1A-9C6208713EF4}"/>
              </a:ext>
            </a:extLst>
          </p:cNvPr>
          <p:cNvPicPr>
            <a:picLocks noChangeAspect="1"/>
          </p:cNvPicPr>
          <p:nvPr/>
        </p:nvPicPr>
        <p:blipFill>
          <a:blip r:embed="rId2"/>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C01DA81B-7178-3F43-A617-F2B6AAB5A79F}"/>
              </a:ext>
            </a:extLst>
          </p:cNvPr>
          <p:cNvSpPr txBox="1"/>
          <p:nvPr/>
        </p:nvSpPr>
        <p:spPr>
          <a:xfrm>
            <a:off x="1537340" y="2174477"/>
            <a:ext cx="5900523" cy="2862322"/>
          </a:xfrm>
          <a:prstGeom prst="rect">
            <a:avLst/>
          </a:prstGeom>
          <a:solidFill>
            <a:schemeClr val="accent3">
              <a:lumMod val="40000"/>
              <a:lumOff val="60000"/>
            </a:schemeClr>
          </a:solidFill>
        </p:spPr>
        <p:txBody>
          <a:bodyPr wrap="square" rtlCol="0">
            <a:spAutoFit/>
          </a:bodyPr>
          <a:lstStyle/>
          <a:p>
            <a:pPr algn="ctr"/>
            <a:r>
              <a:rPr lang="en-GB" sz="3600" dirty="0"/>
              <a:t>And the Spirit and the bride say, ‘Come’ (Rev 22:17)</a:t>
            </a:r>
          </a:p>
          <a:p>
            <a:pPr algn="ctr"/>
            <a:endParaRPr lang="en-GB" sz="3600" dirty="0"/>
          </a:p>
          <a:p>
            <a:pPr algn="ctr"/>
            <a:r>
              <a:rPr lang="en-GB" sz="3600" dirty="0"/>
              <a:t>The distinction of a Spirit-filled person is ‘Come!’</a:t>
            </a:r>
            <a:endParaRPr lang="en-US" sz="2000" dirty="0"/>
          </a:p>
        </p:txBody>
      </p:sp>
    </p:spTree>
    <p:extLst>
      <p:ext uri="{BB962C8B-B14F-4D97-AF65-F5344CB8AC3E}">
        <p14:creationId xmlns:p14="http://schemas.microsoft.com/office/powerpoint/2010/main" val="3203575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clock&#10;&#10;Description automatically generated">
            <a:extLst>
              <a:ext uri="{FF2B5EF4-FFF2-40B4-BE49-F238E27FC236}">
                <a16:creationId xmlns:a16="http://schemas.microsoft.com/office/drawing/2014/main" id="{16C53D60-44A2-9E46-BD80-41DC3D62D4B8}"/>
              </a:ext>
            </a:extLst>
          </p:cNvPr>
          <p:cNvPicPr>
            <a:picLocks noChangeAspect="1"/>
          </p:cNvPicPr>
          <p:nvPr/>
        </p:nvPicPr>
        <p:blipFill>
          <a:blip r:embed="rId2"/>
          <a:stretch>
            <a:fillRect/>
          </a:stretch>
        </p:blipFill>
        <p:spPr>
          <a:xfrm>
            <a:off x="0" y="0"/>
            <a:ext cx="9144000" cy="6858000"/>
          </a:xfrm>
          <a:prstGeom prst="rect">
            <a:avLst/>
          </a:prstGeom>
        </p:spPr>
      </p:pic>
      <p:graphicFrame>
        <p:nvGraphicFramePr>
          <p:cNvPr id="8" name="Table 7">
            <a:extLst>
              <a:ext uri="{FF2B5EF4-FFF2-40B4-BE49-F238E27FC236}">
                <a16:creationId xmlns:a16="http://schemas.microsoft.com/office/drawing/2014/main" id="{70E8DEB1-232D-6B47-9966-3C6A39DD7FC3}"/>
              </a:ext>
            </a:extLst>
          </p:cNvPr>
          <p:cNvGraphicFramePr>
            <a:graphicFrameLocks noGrp="1"/>
          </p:cNvGraphicFramePr>
          <p:nvPr>
            <p:extLst>
              <p:ext uri="{D42A27DB-BD31-4B8C-83A1-F6EECF244321}">
                <p14:modId xmlns:p14="http://schemas.microsoft.com/office/powerpoint/2010/main" val="1897445066"/>
              </p:ext>
            </p:extLst>
          </p:nvPr>
        </p:nvGraphicFramePr>
        <p:xfrm>
          <a:off x="482252" y="1947972"/>
          <a:ext cx="8179496" cy="2124131"/>
        </p:xfrm>
        <a:graphic>
          <a:graphicData uri="http://schemas.openxmlformats.org/drawingml/2006/table">
            <a:tbl>
              <a:tblPr firstRow="1" bandRow="1">
                <a:tableStyleId>{5C22544A-7EE6-4342-B048-85BDC9FD1C3A}</a:tableStyleId>
              </a:tblPr>
              <a:tblGrid>
                <a:gridCol w="4089748">
                  <a:extLst>
                    <a:ext uri="{9D8B030D-6E8A-4147-A177-3AD203B41FA5}">
                      <a16:colId xmlns:a16="http://schemas.microsoft.com/office/drawing/2014/main" val="2750188796"/>
                    </a:ext>
                  </a:extLst>
                </a:gridCol>
                <a:gridCol w="4089748">
                  <a:extLst>
                    <a:ext uri="{9D8B030D-6E8A-4147-A177-3AD203B41FA5}">
                      <a16:colId xmlns:a16="http://schemas.microsoft.com/office/drawing/2014/main" val="4227113150"/>
                    </a:ext>
                  </a:extLst>
                </a:gridCol>
              </a:tblGrid>
              <a:tr h="784077">
                <a:tc>
                  <a:txBody>
                    <a:bodyPr/>
                    <a:lstStyle/>
                    <a:p>
                      <a:pPr algn="ctr"/>
                      <a:r>
                        <a:rPr lang="en-US" sz="3600" dirty="0"/>
                        <a:t>Did the doctor…</a:t>
                      </a:r>
                    </a:p>
                  </a:txBody>
                  <a:tcPr anchor="ctr"/>
                </a:tc>
                <a:tc>
                  <a:txBody>
                    <a:bodyPr/>
                    <a:lstStyle/>
                    <a:p>
                      <a:pPr algn="ctr"/>
                      <a:r>
                        <a:rPr lang="en-US" sz="3600" dirty="0"/>
                        <a:t>Do I…</a:t>
                      </a:r>
                    </a:p>
                  </a:txBody>
                  <a:tcPr anchor="ctr"/>
                </a:tc>
                <a:extLst>
                  <a:ext uri="{0D108BD9-81ED-4DB2-BD59-A6C34878D82A}">
                    <a16:rowId xmlns:a16="http://schemas.microsoft.com/office/drawing/2014/main" val="2790716615"/>
                  </a:ext>
                </a:extLst>
              </a:tr>
              <a:tr h="699974">
                <a:tc>
                  <a:txBody>
                    <a:bodyPr/>
                    <a:lstStyle/>
                    <a:p>
                      <a:pPr algn="ctr"/>
                      <a:r>
                        <a:rPr lang="en-US" sz="3600" dirty="0"/>
                        <a:t>Know health?</a:t>
                      </a:r>
                    </a:p>
                  </a:txBody>
                  <a:tcPr anchor="ctr"/>
                </a:tc>
                <a:tc>
                  <a:txBody>
                    <a:bodyPr/>
                    <a:lstStyle/>
                    <a:p>
                      <a:pPr algn="ctr"/>
                      <a:r>
                        <a:rPr lang="en-US" sz="3600" dirty="0"/>
                        <a:t>Know Jesus?</a:t>
                      </a:r>
                    </a:p>
                  </a:txBody>
                  <a:tcPr anchor="ctr"/>
                </a:tc>
                <a:extLst>
                  <a:ext uri="{0D108BD9-81ED-4DB2-BD59-A6C34878D82A}">
                    <a16:rowId xmlns:a16="http://schemas.microsoft.com/office/drawing/2014/main" val="2612139060"/>
                  </a:ext>
                </a:extLst>
              </a:tr>
              <a:tr h="482056">
                <a:tc>
                  <a:txBody>
                    <a:bodyPr/>
                    <a:lstStyle/>
                    <a:p>
                      <a:pPr algn="ctr"/>
                      <a:r>
                        <a:rPr lang="en-US" sz="3600" dirty="0"/>
                        <a:t>Know about health?</a:t>
                      </a:r>
                    </a:p>
                  </a:txBody>
                  <a:tcPr anchor="ctr"/>
                </a:tc>
                <a:tc>
                  <a:txBody>
                    <a:bodyPr/>
                    <a:lstStyle/>
                    <a:p>
                      <a:pPr algn="ctr"/>
                      <a:r>
                        <a:rPr lang="en-US" sz="3600" dirty="0"/>
                        <a:t>Know about Jesus</a:t>
                      </a:r>
                    </a:p>
                  </a:txBody>
                  <a:tcPr anchor="ctr"/>
                </a:tc>
                <a:extLst>
                  <a:ext uri="{0D108BD9-81ED-4DB2-BD59-A6C34878D82A}">
                    <a16:rowId xmlns:a16="http://schemas.microsoft.com/office/drawing/2014/main" val="3352307593"/>
                  </a:ext>
                </a:extLst>
              </a:tr>
            </a:tbl>
          </a:graphicData>
        </a:graphic>
      </p:graphicFrame>
    </p:spTree>
    <p:extLst>
      <p:ext uri="{BB962C8B-B14F-4D97-AF65-F5344CB8AC3E}">
        <p14:creationId xmlns:p14="http://schemas.microsoft.com/office/powerpoint/2010/main" val="1483829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clock&#10;&#10;Description automatically generated">
            <a:extLst>
              <a:ext uri="{FF2B5EF4-FFF2-40B4-BE49-F238E27FC236}">
                <a16:creationId xmlns:a16="http://schemas.microsoft.com/office/drawing/2014/main" id="{16C53D60-44A2-9E46-BD80-41DC3D62D4B8}"/>
              </a:ext>
            </a:extLst>
          </p:cNvPr>
          <p:cNvPicPr>
            <a:picLocks noChangeAspect="1"/>
          </p:cNvPicPr>
          <p:nvPr/>
        </p:nvPicPr>
        <p:blipFill>
          <a:blip r:embed="rId2"/>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E7C7A2D5-1542-E34F-901A-A9533BCC131B}"/>
              </a:ext>
            </a:extLst>
          </p:cNvPr>
          <p:cNvSpPr txBox="1"/>
          <p:nvPr/>
        </p:nvSpPr>
        <p:spPr>
          <a:xfrm>
            <a:off x="544882" y="2555309"/>
            <a:ext cx="8054236" cy="2616101"/>
          </a:xfrm>
          <a:prstGeom prst="rect">
            <a:avLst/>
          </a:prstGeom>
          <a:noFill/>
        </p:spPr>
        <p:txBody>
          <a:bodyPr wrap="square" rtlCol="0">
            <a:spAutoFit/>
          </a:bodyPr>
          <a:lstStyle/>
          <a:p>
            <a:r>
              <a:rPr lang="en-GB" sz="3600" dirty="0"/>
              <a:t>To obey or not to obey the Lord God… is the most crucial question for every human being [because] obedience as opposed to disobedience is a life-and-death issue.</a:t>
            </a:r>
          </a:p>
          <a:p>
            <a:pPr algn="r"/>
            <a:r>
              <a:rPr lang="en-GB" sz="2000" dirty="0"/>
              <a:t>- Harvey Finlay</a:t>
            </a:r>
            <a:endParaRPr lang="en-US" sz="2000" dirty="0"/>
          </a:p>
        </p:txBody>
      </p:sp>
      <p:sp>
        <p:nvSpPr>
          <p:cNvPr id="3" name="TextBox 2">
            <a:extLst>
              <a:ext uri="{FF2B5EF4-FFF2-40B4-BE49-F238E27FC236}">
                <a16:creationId xmlns:a16="http://schemas.microsoft.com/office/drawing/2014/main" id="{1CEBF604-5E4D-E94E-B71F-7C488C7DC170}"/>
              </a:ext>
            </a:extLst>
          </p:cNvPr>
          <p:cNvSpPr txBox="1"/>
          <p:nvPr/>
        </p:nvSpPr>
        <p:spPr>
          <a:xfrm>
            <a:off x="0" y="1695437"/>
            <a:ext cx="9144000" cy="707886"/>
          </a:xfrm>
          <a:prstGeom prst="rect">
            <a:avLst/>
          </a:prstGeom>
          <a:noFill/>
        </p:spPr>
        <p:txBody>
          <a:bodyPr wrap="square" rtlCol="0">
            <a:spAutoFit/>
          </a:bodyPr>
          <a:lstStyle/>
          <a:p>
            <a:pPr algn="ctr"/>
            <a:r>
              <a:rPr lang="en-US" sz="4000" b="1" dirty="0">
                <a:solidFill>
                  <a:schemeClr val="bg2">
                    <a:lumMod val="50000"/>
                  </a:schemeClr>
                </a:solidFill>
              </a:rPr>
              <a:t>1. The Greatest Choice</a:t>
            </a:r>
          </a:p>
        </p:txBody>
      </p:sp>
    </p:spTree>
    <p:extLst>
      <p:ext uri="{BB962C8B-B14F-4D97-AF65-F5344CB8AC3E}">
        <p14:creationId xmlns:p14="http://schemas.microsoft.com/office/powerpoint/2010/main" val="1119487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clock&#10;&#10;Description automatically generated">
            <a:extLst>
              <a:ext uri="{FF2B5EF4-FFF2-40B4-BE49-F238E27FC236}">
                <a16:creationId xmlns:a16="http://schemas.microsoft.com/office/drawing/2014/main" id="{16C53D60-44A2-9E46-BD80-41DC3D62D4B8}"/>
              </a:ext>
            </a:extLst>
          </p:cNvPr>
          <p:cNvPicPr>
            <a:picLocks noChangeAspect="1"/>
          </p:cNvPicPr>
          <p:nvPr/>
        </p:nvPicPr>
        <p:blipFill>
          <a:blip r:embed="rId2"/>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E7C7A2D5-1542-E34F-901A-A9533BCC131B}"/>
              </a:ext>
            </a:extLst>
          </p:cNvPr>
          <p:cNvSpPr txBox="1"/>
          <p:nvPr/>
        </p:nvSpPr>
        <p:spPr>
          <a:xfrm>
            <a:off x="544882" y="1866377"/>
            <a:ext cx="8054236" cy="646331"/>
          </a:xfrm>
          <a:prstGeom prst="rect">
            <a:avLst/>
          </a:prstGeom>
          <a:noFill/>
        </p:spPr>
        <p:txBody>
          <a:bodyPr wrap="square" rtlCol="0">
            <a:spAutoFit/>
          </a:bodyPr>
          <a:lstStyle/>
          <a:p>
            <a:r>
              <a:rPr lang="en-GB" sz="3600" dirty="0"/>
              <a:t>The innate power of free choice</a:t>
            </a:r>
          </a:p>
        </p:txBody>
      </p:sp>
      <p:sp>
        <p:nvSpPr>
          <p:cNvPr id="5" name="TextBox 4">
            <a:extLst>
              <a:ext uri="{FF2B5EF4-FFF2-40B4-BE49-F238E27FC236}">
                <a16:creationId xmlns:a16="http://schemas.microsoft.com/office/drawing/2014/main" id="{627559B1-814B-2B4B-A694-8E03D3348944}"/>
              </a:ext>
            </a:extLst>
          </p:cNvPr>
          <p:cNvSpPr txBox="1"/>
          <p:nvPr/>
        </p:nvSpPr>
        <p:spPr>
          <a:xfrm>
            <a:off x="544882" y="2908125"/>
            <a:ext cx="8054236" cy="646331"/>
          </a:xfrm>
          <a:prstGeom prst="rect">
            <a:avLst/>
          </a:prstGeom>
          <a:noFill/>
        </p:spPr>
        <p:txBody>
          <a:bodyPr wrap="square" rtlCol="0">
            <a:spAutoFit/>
          </a:bodyPr>
          <a:lstStyle/>
          <a:p>
            <a:r>
              <a:rPr lang="en-GB" sz="3600" dirty="0"/>
              <a:t>The whole of us needs to be in the choice</a:t>
            </a:r>
          </a:p>
        </p:txBody>
      </p:sp>
    </p:spTree>
    <p:extLst>
      <p:ext uri="{BB962C8B-B14F-4D97-AF65-F5344CB8AC3E}">
        <p14:creationId xmlns:p14="http://schemas.microsoft.com/office/powerpoint/2010/main" val="3440400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clock&#10;&#10;Description automatically generated">
            <a:extLst>
              <a:ext uri="{FF2B5EF4-FFF2-40B4-BE49-F238E27FC236}">
                <a16:creationId xmlns:a16="http://schemas.microsoft.com/office/drawing/2014/main" id="{16C53D60-44A2-9E46-BD80-41DC3D62D4B8}"/>
              </a:ext>
            </a:extLst>
          </p:cNvPr>
          <p:cNvPicPr>
            <a:picLocks noChangeAspect="1"/>
          </p:cNvPicPr>
          <p:nvPr/>
        </p:nvPicPr>
        <p:blipFill>
          <a:blip r:embed="rId2"/>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E7C7A2D5-1542-E34F-901A-A9533BCC131B}"/>
              </a:ext>
            </a:extLst>
          </p:cNvPr>
          <p:cNvSpPr txBox="1"/>
          <p:nvPr/>
        </p:nvSpPr>
        <p:spPr>
          <a:xfrm>
            <a:off x="544882" y="1866377"/>
            <a:ext cx="8054236" cy="1200329"/>
          </a:xfrm>
          <a:prstGeom prst="rect">
            <a:avLst/>
          </a:prstGeom>
          <a:noFill/>
        </p:spPr>
        <p:txBody>
          <a:bodyPr wrap="square" rtlCol="0">
            <a:spAutoFit/>
          </a:bodyPr>
          <a:lstStyle/>
          <a:p>
            <a:r>
              <a:rPr lang="en-GB" sz="3600" dirty="0"/>
              <a:t>From the outset: the choice between obedience and disobedience </a:t>
            </a:r>
          </a:p>
        </p:txBody>
      </p:sp>
    </p:spTree>
    <p:extLst>
      <p:ext uri="{BB962C8B-B14F-4D97-AF65-F5344CB8AC3E}">
        <p14:creationId xmlns:p14="http://schemas.microsoft.com/office/powerpoint/2010/main" val="1993343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clock&#10;&#10;Description automatically generated">
            <a:extLst>
              <a:ext uri="{FF2B5EF4-FFF2-40B4-BE49-F238E27FC236}">
                <a16:creationId xmlns:a16="http://schemas.microsoft.com/office/drawing/2014/main" id="{16C53D60-44A2-9E46-BD80-41DC3D62D4B8}"/>
              </a:ext>
            </a:extLst>
          </p:cNvPr>
          <p:cNvPicPr>
            <a:picLocks noChangeAspect="1"/>
          </p:cNvPicPr>
          <p:nvPr/>
        </p:nvPicPr>
        <p:blipFill>
          <a:blip r:embed="rId2"/>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E7C7A2D5-1542-E34F-901A-A9533BCC131B}"/>
              </a:ext>
            </a:extLst>
          </p:cNvPr>
          <p:cNvSpPr txBox="1"/>
          <p:nvPr/>
        </p:nvSpPr>
        <p:spPr>
          <a:xfrm>
            <a:off x="544882" y="2555309"/>
            <a:ext cx="8054236" cy="646331"/>
          </a:xfrm>
          <a:prstGeom prst="rect">
            <a:avLst/>
          </a:prstGeom>
          <a:noFill/>
        </p:spPr>
        <p:txBody>
          <a:bodyPr wrap="square" rtlCol="0">
            <a:spAutoFit/>
          </a:bodyPr>
          <a:lstStyle/>
          <a:p>
            <a:r>
              <a:rPr lang="en-GB" sz="3600" dirty="0"/>
              <a:t>How do we follow a Living Person?</a:t>
            </a:r>
            <a:endParaRPr lang="en-US" sz="2000" dirty="0"/>
          </a:p>
        </p:txBody>
      </p:sp>
      <p:sp>
        <p:nvSpPr>
          <p:cNvPr id="3" name="TextBox 2">
            <a:extLst>
              <a:ext uri="{FF2B5EF4-FFF2-40B4-BE49-F238E27FC236}">
                <a16:creationId xmlns:a16="http://schemas.microsoft.com/office/drawing/2014/main" id="{1CEBF604-5E4D-E94E-B71F-7C488C7DC170}"/>
              </a:ext>
            </a:extLst>
          </p:cNvPr>
          <p:cNvSpPr txBox="1"/>
          <p:nvPr/>
        </p:nvSpPr>
        <p:spPr>
          <a:xfrm>
            <a:off x="0" y="1695437"/>
            <a:ext cx="9144000" cy="707886"/>
          </a:xfrm>
          <a:prstGeom prst="rect">
            <a:avLst/>
          </a:prstGeom>
          <a:noFill/>
        </p:spPr>
        <p:txBody>
          <a:bodyPr wrap="square" rtlCol="0">
            <a:spAutoFit/>
          </a:bodyPr>
          <a:lstStyle/>
          <a:p>
            <a:pPr algn="ctr"/>
            <a:r>
              <a:rPr lang="en-US" sz="4000" b="1" dirty="0">
                <a:solidFill>
                  <a:schemeClr val="bg2">
                    <a:lumMod val="50000"/>
                  </a:schemeClr>
                </a:solidFill>
              </a:rPr>
              <a:t>2. Hearing and Obeying</a:t>
            </a:r>
          </a:p>
        </p:txBody>
      </p:sp>
      <p:sp>
        <p:nvSpPr>
          <p:cNvPr id="5" name="TextBox 4">
            <a:extLst>
              <a:ext uri="{FF2B5EF4-FFF2-40B4-BE49-F238E27FC236}">
                <a16:creationId xmlns:a16="http://schemas.microsoft.com/office/drawing/2014/main" id="{BB795C42-1A0D-7944-AD9D-B3FDE3878771}"/>
              </a:ext>
            </a:extLst>
          </p:cNvPr>
          <p:cNvSpPr txBox="1"/>
          <p:nvPr/>
        </p:nvSpPr>
        <p:spPr>
          <a:xfrm>
            <a:off x="544882" y="3452429"/>
            <a:ext cx="8054236" cy="646331"/>
          </a:xfrm>
          <a:prstGeom prst="rect">
            <a:avLst/>
          </a:prstGeom>
          <a:noFill/>
        </p:spPr>
        <p:txBody>
          <a:bodyPr wrap="square" rtlCol="0">
            <a:spAutoFit/>
          </a:bodyPr>
          <a:lstStyle/>
          <a:p>
            <a:r>
              <a:rPr lang="en-GB" sz="3600" dirty="0"/>
              <a:t>As God speaks, we are to obey</a:t>
            </a:r>
            <a:endParaRPr lang="en-US" sz="2000" dirty="0"/>
          </a:p>
        </p:txBody>
      </p:sp>
    </p:spTree>
    <p:extLst>
      <p:ext uri="{BB962C8B-B14F-4D97-AF65-F5344CB8AC3E}">
        <p14:creationId xmlns:p14="http://schemas.microsoft.com/office/powerpoint/2010/main" val="3691176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clock&#10;&#10;Description automatically generated">
            <a:extLst>
              <a:ext uri="{FF2B5EF4-FFF2-40B4-BE49-F238E27FC236}">
                <a16:creationId xmlns:a16="http://schemas.microsoft.com/office/drawing/2014/main" id="{16C53D60-44A2-9E46-BD80-41DC3D62D4B8}"/>
              </a:ext>
            </a:extLst>
          </p:cNvPr>
          <p:cNvPicPr>
            <a:picLocks noChangeAspect="1"/>
          </p:cNvPicPr>
          <p:nvPr/>
        </p:nvPicPr>
        <p:blipFill>
          <a:blip r:embed="rId2"/>
          <a:stretch>
            <a:fillRect/>
          </a:stretch>
        </p:blipFill>
        <p:spPr>
          <a:xfrm>
            <a:off x="0" y="0"/>
            <a:ext cx="9144000" cy="6858000"/>
          </a:xfrm>
          <a:prstGeom prst="rect">
            <a:avLst/>
          </a:prstGeom>
        </p:spPr>
      </p:pic>
      <p:graphicFrame>
        <p:nvGraphicFramePr>
          <p:cNvPr id="8" name="Table 7">
            <a:extLst>
              <a:ext uri="{FF2B5EF4-FFF2-40B4-BE49-F238E27FC236}">
                <a16:creationId xmlns:a16="http://schemas.microsoft.com/office/drawing/2014/main" id="{70E8DEB1-232D-6B47-9966-3C6A39DD7FC3}"/>
              </a:ext>
            </a:extLst>
          </p:cNvPr>
          <p:cNvGraphicFramePr>
            <a:graphicFrameLocks noGrp="1"/>
          </p:cNvGraphicFramePr>
          <p:nvPr>
            <p:extLst>
              <p:ext uri="{D42A27DB-BD31-4B8C-83A1-F6EECF244321}">
                <p14:modId xmlns:p14="http://schemas.microsoft.com/office/powerpoint/2010/main" val="487037459"/>
              </p:ext>
            </p:extLst>
          </p:nvPr>
        </p:nvGraphicFramePr>
        <p:xfrm>
          <a:off x="482252" y="1947972"/>
          <a:ext cx="8179496" cy="3566160"/>
        </p:xfrm>
        <a:graphic>
          <a:graphicData uri="http://schemas.openxmlformats.org/drawingml/2006/table">
            <a:tbl>
              <a:tblPr firstRow="1" bandRow="1">
                <a:tableStyleId>{5C22544A-7EE6-4342-B048-85BDC9FD1C3A}</a:tableStyleId>
              </a:tblPr>
              <a:tblGrid>
                <a:gridCol w="4089748">
                  <a:extLst>
                    <a:ext uri="{9D8B030D-6E8A-4147-A177-3AD203B41FA5}">
                      <a16:colId xmlns:a16="http://schemas.microsoft.com/office/drawing/2014/main" val="2750188796"/>
                    </a:ext>
                  </a:extLst>
                </a:gridCol>
                <a:gridCol w="4089748">
                  <a:extLst>
                    <a:ext uri="{9D8B030D-6E8A-4147-A177-3AD203B41FA5}">
                      <a16:colId xmlns:a16="http://schemas.microsoft.com/office/drawing/2014/main" val="4227113150"/>
                    </a:ext>
                  </a:extLst>
                </a:gridCol>
              </a:tblGrid>
              <a:tr h="987352">
                <a:tc>
                  <a:txBody>
                    <a:bodyPr/>
                    <a:lstStyle/>
                    <a:p>
                      <a:pPr algn="ctr"/>
                      <a:r>
                        <a:rPr lang="en-US" sz="3600" dirty="0"/>
                        <a:t>Who got to know whom…</a:t>
                      </a:r>
                    </a:p>
                  </a:txBody>
                  <a:tcPr anchor="ctr"/>
                </a:tc>
                <a:tc>
                  <a:txBody>
                    <a:bodyPr/>
                    <a:lstStyle/>
                    <a:p>
                      <a:pPr algn="ctr"/>
                      <a:r>
                        <a:rPr lang="en-US" sz="3600" dirty="0"/>
                        <a:t>In prayer…</a:t>
                      </a:r>
                    </a:p>
                  </a:txBody>
                  <a:tcPr anchor="ctr"/>
                </a:tc>
                <a:extLst>
                  <a:ext uri="{0D108BD9-81ED-4DB2-BD59-A6C34878D82A}">
                    <a16:rowId xmlns:a16="http://schemas.microsoft.com/office/drawing/2014/main" val="2790716615"/>
                  </a:ext>
                </a:extLst>
              </a:tr>
              <a:tr h="987352">
                <a:tc>
                  <a:txBody>
                    <a:bodyPr/>
                    <a:lstStyle/>
                    <a:p>
                      <a:pPr algn="ctr"/>
                      <a:r>
                        <a:rPr lang="en-US" sz="3600" dirty="0"/>
                        <a:t>Did he get to know me?</a:t>
                      </a:r>
                    </a:p>
                  </a:txBody>
                  <a:tcPr anchor="ctr"/>
                </a:tc>
                <a:tc>
                  <a:txBody>
                    <a:bodyPr/>
                    <a:lstStyle/>
                    <a:p>
                      <a:pPr algn="ctr"/>
                      <a:r>
                        <a:rPr lang="en-US" sz="3600" dirty="0"/>
                        <a:t>Do I get to know Jesus?</a:t>
                      </a:r>
                    </a:p>
                  </a:txBody>
                  <a:tcPr anchor="ctr"/>
                </a:tc>
                <a:extLst>
                  <a:ext uri="{0D108BD9-81ED-4DB2-BD59-A6C34878D82A}">
                    <a16:rowId xmlns:a16="http://schemas.microsoft.com/office/drawing/2014/main" val="2612139060"/>
                  </a:ext>
                </a:extLst>
              </a:tr>
              <a:tr h="987352">
                <a:tc>
                  <a:txBody>
                    <a:bodyPr/>
                    <a:lstStyle/>
                    <a:p>
                      <a:pPr algn="ctr"/>
                      <a:r>
                        <a:rPr lang="en-US" sz="3600" dirty="0"/>
                        <a:t>Did I get to know him?</a:t>
                      </a:r>
                    </a:p>
                  </a:txBody>
                  <a:tcPr anchor="ctr"/>
                </a:tc>
                <a:tc>
                  <a:txBody>
                    <a:bodyPr/>
                    <a:lstStyle/>
                    <a:p>
                      <a:pPr algn="ctr"/>
                      <a:r>
                        <a:rPr lang="en-US" sz="3600" dirty="0"/>
                        <a:t>Does Jesus get to know me?</a:t>
                      </a:r>
                    </a:p>
                  </a:txBody>
                  <a:tcPr anchor="ctr"/>
                </a:tc>
                <a:extLst>
                  <a:ext uri="{0D108BD9-81ED-4DB2-BD59-A6C34878D82A}">
                    <a16:rowId xmlns:a16="http://schemas.microsoft.com/office/drawing/2014/main" val="3352307593"/>
                  </a:ext>
                </a:extLst>
              </a:tr>
            </a:tbl>
          </a:graphicData>
        </a:graphic>
      </p:graphicFrame>
    </p:spTree>
    <p:extLst>
      <p:ext uri="{BB962C8B-B14F-4D97-AF65-F5344CB8AC3E}">
        <p14:creationId xmlns:p14="http://schemas.microsoft.com/office/powerpoint/2010/main" val="4186044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clock&#10;&#10;Description automatically generated">
            <a:extLst>
              <a:ext uri="{FF2B5EF4-FFF2-40B4-BE49-F238E27FC236}">
                <a16:creationId xmlns:a16="http://schemas.microsoft.com/office/drawing/2014/main" id="{16C53D60-44A2-9E46-BD80-41DC3D62D4B8}"/>
              </a:ext>
            </a:extLst>
          </p:cNvPr>
          <p:cNvPicPr>
            <a:picLocks noChangeAspect="1"/>
          </p:cNvPicPr>
          <p:nvPr/>
        </p:nvPicPr>
        <p:blipFill>
          <a:blip r:embed="rId2"/>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E7C7A2D5-1542-E34F-901A-A9533BCC131B}"/>
              </a:ext>
            </a:extLst>
          </p:cNvPr>
          <p:cNvSpPr txBox="1"/>
          <p:nvPr/>
        </p:nvSpPr>
        <p:spPr>
          <a:xfrm>
            <a:off x="645090" y="1741116"/>
            <a:ext cx="8054236" cy="646331"/>
          </a:xfrm>
          <a:prstGeom prst="rect">
            <a:avLst/>
          </a:prstGeom>
          <a:noFill/>
        </p:spPr>
        <p:txBody>
          <a:bodyPr wrap="square" rtlCol="0">
            <a:spAutoFit/>
          </a:bodyPr>
          <a:lstStyle/>
          <a:p>
            <a:r>
              <a:rPr lang="en-GB" sz="3600" dirty="0"/>
              <a:t>Hebrew ‘</a:t>
            </a:r>
            <a:r>
              <a:rPr lang="en-GB" sz="3600" dirty="0" err="1"/>
              <a:t>sama</a:t>
            </a:r>
            <a:r>
              <a:rPr lang="en-GB" sz="3600" dirty="0"/>
              <a:t>’: ‘to hear’ and ‘to obey’</a:t>
            </a:r>
          </a:p>
        </p:txBody>
      </p:sp>
      <p:sp>
        <p:nvSpPr>
          <p:cNvPr id="4" name="TextBox 3">
            <a:extLst>
              <a:ext uri="{FF2B5EF4-FFF2-40B4-BE49-F238E27FC236}">
                <a16:creationId xmlns:a16="http://schemas.microsoft.com/office/drawing/2014/main" id="{C6276200-375A-D543-AF46-3B5B17F04FFD}"/>
              </a:ext>
            </a:extLst>
          </p:cNvPr>
          <p:cNvSpPr txBox="1"/>
          <p:nvPr/>
        </p:nvSpPr>
        <p:spPr>
          <a:xfrm>
            <a:off x="645090" y="2657603"/>
            <a:ext cx="8054236" cy="1754326"/>
          </a:xfrm>
          <a:prstGeom prst="rect">
            <a:avLst/>
          </a:prstGeom>
          <a:noFill/>
        </p:spPr>
        <p:txBody>
          <a:bodyPr wrap="square" rtlCol="0">
            <a:spAutoFit/>
          </a:bodyPr>
          <a:lstStyle/>
          <a:p>
            <a:pPr marL="571500" indent="-571500">
              <a:buFont typeface="Arial" panose="020B0604020202020204" pitchFamily="34" charset="0"/>
              <a:buChar char="•"/>
            </a:pPr>
            <a:r>
              <a:rPr lang="en-GB" sz="3600" dirty="0"/>
              <a:t>Moses (Ex 3-4)</a:t>
            </a:r>
          </a:p>
          <a:p>
            <a:pPr marL="571500" indent="-571500">
              <a:buFont typeface="Arial" panose="020B0604020202020204" pitchFamily="34" charset="0"/>
              <a:buChar char="•"/>
            </a:pPr>
            <a:r>
              <a:rPr lang="en-GB" sz="3600" dirty="0"/>
              <a:t>Isaiah (Isa 6)</a:t>
            </a:r>
          </a:p>
          <a:p>
            <a:pPr marL="571500" indent="-571500">
              <a:buFont typeface="Arial" panose="020B0604020202020204" pitchFamily="34" charset="0"/>
              <a:buChar char="•"/>
            </a:pPr>
            <a:r>
              <a:rPr lang="en-GB" sz="3600" dirty="0"/>
              <a:t>Samuel (1 Sam 3)</a:t>
            </a:r>
          </a:p>
        </p:txBody>
      </p:sp>
    </p:spTree>
    <p:extLst>
      <p:ext uri="{BB962C8B-B14F-4D97-AF65-F5344CB8AC3E}">
        <p14:creationId xmlns:p14="http://schemas.microsoft.com/office/powerpoint/2010/main" val="3162597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clock&#10;&#10;Description automatically generated">
            <a:extLst>
              <a:ext uri="{FF2B5EF4-FFF2-40B4-BE49-F238E27FC236}">
                <a16:creationId xmlns:a16="http://schemas.microsoft.com/office/drawing/2014/main" id="{16C53D60-44A2-9E46-BD80-41DC3D62D4B8}"/>
              </a:ext>
            </a:extLst>
          </p:cNvPr>
          <p:cNvPicPr>
            <a:picLocks noChangeAspect="1"/>
          </p:cNvPicPr>
          <p:nvPr/>
        </p:nvPicPr>
        <p:blipFill>
          <a:blip r:embed="rId2"/>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E7C7A2D5-1542-E34F-901A-A9533BCC131B}"/>
              </a:ext>
            </a:extLst>
          </p:cNvPr>
          <p:cNvSpPr txBox="1"/>
          <p:nvPr/>
        </p:nvSpPr>
        <p:spPr>
          <a:xfrm>
            <a:off x="645090" y="1741116"/>
            <a:ext cx="8054236" cy="646331"/>
          </a:xfrm>
          <a:prstGeom prst="rect">
            <a:avLst/>
          </a:prstGeom>
          <a:noFill/>
        </p:spPr>
        <p:txBody>
          <a:bodyPr wrap="square" rtlCol="0">
            <a:spAutoFit/>
          </a:bodyPr>
          <a:lstStyle/>
          <a:p>
            <a:r>
              <a:rPr lang="en-GB" sz="3600" dirty="0"/>
              <a:t>‘faith comes from hearing’ (Rom 10:17) </a:t>
            </a:r>
          </a:p>
        </p:txBody>
      </p:sp>
      <p:sp>
        <p:nvSpPr>
          <p:cNvPr id="4" name="TextBox 3">
            <a:extLst>
              <a:ext uri="{FF2B5EF4-FFF2-40B4-BE49-F238E27FC236}">
                <a16:creationId xmlns:a16="http://schemas.microsoft.com/office/drawing/2014/main" id="{C6276200-375A-D543-AF46-3B5B17F04FFD}"/>
              </a:ext>
            </a:extLst>
          </p:cNvPr>
          <p:cNvSpPr txBox="1"/>
          <p:nvPr/>
        </p:nvSpPr>
        <p:spPr>
          <a:xfrm>
            <a:off x="645090" y="2657603"/>
            <a:ext cx="8054236" cy="646331"/>
          </a:xfrm>
          <a:prstGeom prst="rect">
            <a:avLst/>
          </a:prstGeom>
          <a:noFill/>
        </p:spPr>
        <p:txBody>
          <a:bodyPr wrap="square" rtlCol="0">
            <a:spAutoFit/>
          </a:bodyPr>
          <a:lstStyle/>
          <a:p>
            <a:r>
              <a:rPr lang="en-GB" sz="3600" dirty="0"/>
              <a:t>‘you took it to heart…’ (1 </a:t>
            </a:r>
            <a:r>
              <a:rPr lang="en-GB" sz="3600" dirty="0" err="1"/>
              <a:t>Thes</a:t>
            </a:r>
            <a:r>
              <a:rPr lang="en-GB" sz="3600" dirty="0"/>
              <a:t> 2:13)</a:t>
            </a:r>
          </a:p>
        </p:txBody>
      </p:sp>
    </p:spTree>
    <p:extLst>
      <p:ext uri="{BB962C8B-B14F-4D97-AF65-F5344CB8AC3E}">
        <p14:creationId xmlns:p14="http://schemas.microsoft.com/office/powerpoint/2010/main" val="1356967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TotalTime>
  <Words>462</Words>
  <Application>Microsoft Macintosh PowerPoint</Application>
  <PresentationFormat>Overhead</PresentationFormat>
  <Paragraphs>65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Keep</dc:creator>
  <cp:lastModifiedBy>Kirk Franklin</cp:lastModifiedBy>
  <cp:revision>15</cp:revision>
  <dcterms:created xsi:type="dcterms:W3CDTF">2020-01-02T02:47:28Z</dcterms:created>
  <dcterms:modified xsi:type="dcterms:W3CDTF">2020-02-28T02:46:31Z</dcterms:modified>
</cp:coreProperties>
</file>